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8072464-7829-4263-AF6A-646503F0F67D}">
  <a:tblStyle styleId="{F8072464-7829-4263-AF6A-646503F0F6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d3f9369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ed3f9369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c2d142e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c2d142e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dc2d142e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dc2d142e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dc2d142e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dc2d142e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dc2d142e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dc2d142e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dc2d142ea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dc2d142ea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d3f9369e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ed3f9369e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d3f9369e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ed3f9369e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d3f9369e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ed3f9369e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d3f9369e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ed3f9369e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d3f9369e_0_1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ed3f9369e_0_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e4a504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e4a504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05b81f9b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05b81f9b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ed3f9369e_0_3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ed3f9369e_0_3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ed3f9369e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ed3f9369e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ed3f9369e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ed3f9369e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d3f9369e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ed3f9369e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d3f9369e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ed3f9369e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ed3f9369e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ed3f9369e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d3f9369e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ed3f9369e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ed3f9369e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ed3f9369e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ed3f9369e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ed3f9369e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dc2d142ea_0_2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dc2d142ea_0_2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ed3f9369e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ed3f9369e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dc2d142ea_0_2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dc2d142ea_0_2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05b81f9b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05b81f9b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dc2d142e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dc2d142e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dc2d142e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dc2d142e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dc2d142ea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dc2d142ea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dc2d142ea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dc2d142e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dc2d142ea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dc2d142ea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dc2d142ea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dc2d142e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05c4d5f6b_15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05c4d5f6b_1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c2d142ea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c2d142ea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05c4d5f6b_1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05c4d5f6b_1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05c4d5f6b_1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05c4d5f6b_1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dc2d142ea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dc2d142ea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dc2d142ea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dc2d142ea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ed3f9369e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1ed3f9369e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d3f9369e_0_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1ed3f9369e_0_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e5de15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e5de15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d3f9369e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d3f9369e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d3f9369e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d3f9369e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d3f9369e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d3f9369e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Relationship Id="rId4" Type="http://schemas.openxmlformats.org/officeDocument/2006/relationships/image" Target="../media/image28.png"/><Relationship Id="rId5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42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Relationship Id="rId4" Type="http://schemas.openxmlformats.org/officeDocument/2006/relationships/image" Target="../media/image28.png"/><Relationship Id="rId5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42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hyperlink" Target="https://github.com/hunkim/DeepLearningZeroToAll/blob/master/lab-11-0-cnn_basics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3.png"/><Relationship Id="rId13" Type="http://schemas.openxmlformats.org/officeDocument/2006/relationships/image" Target="../media/image2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3.png"/><Relationship Id="rId13" Type="http://schemas.openxmlformats.org/officeDocument/2006/relationships/image" Target="../media/image2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hunkim/DeepLearningZeroToAll/blob/master/lab-11-3-mnist_cnn_class.py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Relationship Id="rId4" Type="http://schemas.openxmlformats.org/officeDocument/2006/relationships/hyperlink" Target="https://www.tensorflow.org/api_docs/python/tf/layer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hunkim/DeepLearningZeroToAll/blob/master/lab-11-4-mnist_cnn_layers.py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hyperlink" Target="http://rasbt.github.io/mlxtend/user_guide/classifier/StackingClassifier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3.png"/><Relationship Id="rId13" Type="http://schemas.openxmlformats.org/officeDocument/2006/relationships/image" Target="../media/image2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8.png"/><Relationship Id="rId15" Type="http://schemas.openxmlformats.org/officeDocument/2006/relationships/image" Target="../media/image17.png"/><Relationship Id="rId1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3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Relationship Id="rId4" Type="http://schemas.openxmlformats.org/officeDocument/2006/relationships/hyperlink" Target="http://parse.ele.tue.nl/cluster/2/CNNArchitecture.jp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www.slideshare.net/GYLee3/ss-7296649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sp>
        <p:nvSpPr>
          <p:cNvPr id="125" name="Google Shape;125;p3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26" name="Google Shape;126;p3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27" name="Google Shape;12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31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129" name="Google Shape;12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0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convolution layer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Stride: 1x1, Padding: VALID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0" name="Google Shape;210;p40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11" name="Google Shape;211;p40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12" name="Google Shape;212;p40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13" name="Google Shape;213;p40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214" name="Google Shape;2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40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216" name="Google Shape;216;p40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17" name="Google Shape;217;p40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18" name="Google Shape;218;p40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19" name="Google Shape;219;p40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0" name="Google Shape;220;p40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1" name="Google Shape;221;p40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2" name="Google Shape;222;p40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3" name="Google Shape;223;p40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4" name="Google Shape;224;p40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>
                <a:solidFill>
                  <a:srgbClr val="45818E"/>
                </a:solidFill>
              </a:endParaRPr>
            </a:p>
          </p:txBody>
        </p:sp>
      </p:grpSp>
      <p:sp>
        <p:nvSpPr>
          <p:cNvPr id="225" name="Google Shape;225;p40"/>
          <p:cNvSpPr txBox="1"/>
          <p:nvPr/>
        </p:nvSpPr>
        <p:spPr>
          <a:xfrm>
            <a:off x="3329875" y="4175300"/>
            <a:ext cx="3000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[[[[1.]],[[1.]]],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[[[1.]],[[1.]]]]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shape=(2,2,1,1)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VALID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5" y="478132"/>
            <a:ext cx="9143999" cy="4589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41"/>
          <p:cNvGrpSpPr/>
          <p:nvPr/>
        </p:nvGrpSpPr>
        <p:grpSpPr>
          <a:xfrm>
            <a:off x="5892760" y="2536880"/>
            <a:ext cx="2873847" cy="2651853"/>
            <a:chOff x="406299" y="749200"/>
            <a:chExt cx="4143976" cy="4328850"/>
          </a:xfrm>
        </p:grpSpPr>
        <p:pic>
          <p:nvPicPr>
            <p:cNvPr id="234" name="Google Shape;234;p41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41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36" name="Google Shape;236;p41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37" name="Google Shape;237;p41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38" name="Google Shape;238;p41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pic>
          <p:nvPicPr>
            <p:cNvPr id="239" name="Google Shape;239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0" name="Google Shape;240;p41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241" name="Google Shape;241;p41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2" name="Google Shape;242;p41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3" name="Google Shape;243;p41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4" name="Google Shape;244;p41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5" name="Google Shape;245;p41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6" name="Google Shape;246;p41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7" name="Google Shape;247;p41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8" name="Google Shape;248;p41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9" name="Google Shape;249;p41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  <a:endParaRPr>
                  <a:solidFill>
                    <a:srgbClr val="45818E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2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2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58" name="Google Shape;258;p42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42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261" name="Google Shape;261;p42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2" name="Google Shape;262;p42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3" name="Google Shape;263;p42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4" name="Google Shape;264;p42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5" name="Google Shape;265;p42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6" name="Google Shape;266;p42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7" name="Google Shape;267;p42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8" name="Google Shape;268;p42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9" name="Google Shape;269;p42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>
                <a:solidFill>
                  <a:srgbClr val="45818E"/>
                </a:solidFill>
              </a:endParaRPr>
            </a:p>
          </p:txBody>
        </p:sp>
      </p:grpSp>
      <p:pic>
        <p:nvPicPr>
          <p:cNvPr id="270" name="Google Shape;27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/>
          <p:nvPr/>
        </p:nvSpPr>
        <p:spPr>
          <a:xfrm rot="-482792">
            <a:off x="1839107" y="6818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72" name="Google Shape;272;p42"/>
          <p:cNvSpPr txBox="1"/>
          <p:nvPr/>
        </p:nvSpPr>
        <p:spPr>
          <a:xfrm rot="-482792">
            <a:off x="1839107" y="17486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73" name="Google Shape;273;p42"/>
          <p:cNvSpPr txBox="1"/>
          <p:nvPr/>
        </p:nvSpPr>
        <p:spPr>
          <a:xfrm rot="-482792">
            <a:off x="1839107" y="28154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grpSp>
        <p:nvGrpSpPr>
          <p:cNvPr id="274" name="Google Shape;274;p42"/>
          <p:cNvGrpSpPr/>
          <p:nvPr/>
        </p:nvGrpSpPr>
        <p:grpSpPr>
          <a:xfrm>
            <a:off x="838314" y="3764249"/>
            <a:ext cx="1398425" cy="1425000"/>
            <a:chOff x="762114" y="3078449"/>
            <a:chExt cx="1398425" cy="1425000"/>
          </a:xfrm>
        </p:grpSpPr>
        <p:sp>
          <p:nvSpPr>
            <p:cNvPr id="275" name="Google Shape;275;p42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76" name="Google Shape;276;p42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77" name="Google Shape;277;p42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</p:grpSp>
      <p:sp>
        <p:nvSpPr>
          <p:cNvPr id="278" name="Google Shape;278;p42"/>
          <p:cNvSpPr txBox="1"/>
          <p:nvPr/>
        </p:nvSpPr>
        <p:spPr>
          <a:xfrm rot="-482792">
            <a:off x="1915307" y="34250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7866050" y="378905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" name="Google Shape;280;p42"/>
          <p:cNvSpPr txBox="1"/>
          <p:nvPr/>
        </p:nvSpPr>
        <p:spPr>
          <a:xfrm>
            <a:off x="8295550" y="242670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" name="Google Shape;281;p42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convolution layer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</a:t>
            </a: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SAME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-8188" y="-3994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SAME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00" y="406166"/>
            <a:ext cx="9143999" cy="47373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43"/>
          <p:cNvGrpSpPr/>
          <p:nvPr/>
        </p:nvGrpSpPr>
        <p:grpSpPr>
          <a:xfrm>
            <a:off x="5859360" y="2585361"/>
            <a:ext cx="2753258" cy="2500519"/>
            <a:chOff x="406299" y="642024"/>
            <a:chExt cx="4143976" cy="4547225"/>
          </a:xfrm>
        </p:grpSpPr>
        <p:pic>
          <p:nvPicPr>
            <p:cNvPr id="289" name="Google Shape;289;p43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43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91" name="Google Shape;291;p43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92" name="Google Shape;292;p43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93" name="Google Shape;293;p43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pic>
          <p:nvPicPr>
            <p:cNvPr id="294" name="Google Shape;294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5" name="Google Shape;295;p43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296" name="Google Shape;296;p43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97" name="Google Shape;297;p43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98" name="Google Shape;298;p43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99" name="Google Shape;299;p43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0" name="Google Shape;300;p43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1" name="Google Shape;301;p43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2" name="Google Shape;302;p43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3" name="Google Shape;303;p43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4" name="Google Shape;304;p43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  <a:endParaRPr>
                  <a:solidFill>
                    <a:srgbClr val="45818E"/>
                  </a:solidFill>
                </a:endParaRPr>
              </a:p>
            </p:txBody>
          </p:sp>
        </p:grpSp>
        <p:sp>
          <p:nvSpPr>
            <p:cNvPr id="305" name="Google Shape;305;p43"/>
            <p:cNvSpPr txBox="1"/>
            <p:nvPr/>
          </p:nvSpPr>
          <p:spPr>
            <a:xfrm rot="-482792">
              <a:off x="1839107" y="6818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306" name="Google Shape;306;p43"/>
            <p:cNvSpPr txBox="1"/>
            <p:nvPr/>
          </p:nvSpPr>
          <p:spPr>
            <a:xfrm rot="-482792">
              <a:off x="1839107" y="17486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307" name="Google Shape;307;p43"/>
            <p:cNvSpPr txBox="1"/>
            <p:nvPr/>
          </p:nvSpPr>
          <p:spPr>
            <a:xfrm rot="-482792">
              <a:off x="1839107" y="28154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grpSp>
          <p:nvGrpSpPr>
            <p:cNvPr id="308" name="Google Shape;308;p43"/>
            <p:cNvGrpSpPr/>
            <p:nvPr/>
          </p:nvGrpSpPr>
          <p:grpSpPr>
            <a:xfrm>
              <a:off x="838314" y="3764249"/>
              <a:ext cx="1398425" cy="1425000"/>
              <a:chOff x="762114" y="3078449"/>
              <a:chExt cx="1398425" cy="1425000"/>
            </a:xfrm>
          </p:grpSpPr>
          <p:sp>
            <p:nvSpPr>
              <p:cNvPr id="309" name="Google Shape;309;p43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10" name="Google Shape;310;p43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11" name="Google Shape;311;p43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>
                  <a:solidFill>
                    <a:srgbClr val="45818E"/>
                  </a:solidFill>
                </a:endParaRPr>
              </a:p>
            </p:txBody>
          </p:sp>
        </p:grpSp>
        <p:sp>
          <p:nvSpPr>
            <p:cNvPr id="312" name="Google Shape;312;p43"/>
            <p:cNvSpPr txBox="1"/>
            <p:nvPr/>
          </p:nvSpPr>
          <p:spPr>
            <a:xfrm rot="-482792">
              <a:off x="1915307" y="34250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2" y="0"/>
            <a:ext cx="849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1998550" y="133950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</a:t>
            </a:r>
            <a:endParaRPr/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800" y="108000"/>
            <a:ext cx="1562100" cy="14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8775"/>
            <a:ext cx="8839199" cy="232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3950" y="3059975"/>
            <a:ext cx="6409251" cy="16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5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  <p:pic>
        <p:nvPicPr>
          <p:cNvPr id="332" name="Google Shape;3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5" y="0"/>
            <a:ext cx="9284306" cy="48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6"/>
          <p:cNvSpPr txBox="1"/>
          <p:nvPr>
            <p:ph type="title"/>
          </p:nvPr>
        </p:nvSpPr>
        <p:spPr>
          <a:xfrm>
            <a:off x="2424650" y="2731750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image loading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  <p:sp>
        <p:nvSpPr>
          <p:cNvPr id="339" name="Google Shape;339;p47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Convolution layer</a:t>
            </a:r>
            <a:endParaRPr/>
          </a:p>
        </p:txBody>
      </p:sp>
      <p:pic>
        <p:nvPicPr>
          <p:cNvPr id="340" name="Google Shape;3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0" y="1297629"/>
            <a:ext cx="9082901" cy="327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  <p:sp>
        <p:nvSpPr>
          <p:cNvPr id="346" name="Google Shape;346;p48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Max pooling</a:t>
            </a:r>
            <a:endParaRPr/>
          </a:p>
        </p:txBody>
      </p:sp>
      <p:pic>
        <p:nvPicPr>
          <p:cNvPr id="347" name="Google Shape;34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2325"/>
            <a:ext cx="9144000" cy="2719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9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</a:t>
            </a:r>
            <a:r>
              <a:rPr lang="en"/>
              <a:t>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</a:t>
            </a:r>
            <a:r>
              <a:rPr lang="en" sz="2700"/>
              <a:t>MNIST: 99%!</a:t>
            </a:r>
            <a:endParaRPr/>
          </a:p>
        </p:txBody>
      </p:sp>
      <p:sp>
        <p:nvSpPr>
          <p:cNvPr id="354" name="Google Shape;354;p4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55" name="Google Shape;355;p49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56" name="Google Shape;356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49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58" name="Google Shape;35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2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36" name="Google Shape;136;p32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364" name="Google Shape;36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574096" cy="2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379" name="Google Shape;37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1"/>
          <p:cNvSpPr/>
          <p:nvPr/>
        </p:nvSpPr>
        <p:spPr>
          <a:xfrm>
            <a:off x="5208925" y="4711825"/>
            <a:ext cx="3739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i="0" lang="en" sz="1200" u="none" cap="none" strike="noStrike">
                <a:solidFill>
                  <a:srgbClr val="000000"/>
                </a:solidFill>
              </a:rPr>
              <a:t>http://parse.ele.tue.nl/cluster/2/CNNArchitecture.jpg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CNN</a:t>
            </a:r>
            <a:endParaRPr/>
          </a:p>
        </p:txBody>
      </p:sp>
      <p:pic>
        <p:nvPicPr>
          <p:cNvPr id="386" name="Google Shape;3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1707995"/>
            <a:ext cx="66103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/>
          <p:nvPr/>
        </p:nvSpPr>
        <p:spPr>
          <a:xfrm>
            <a:off x="6657425" y="131100"/>
            <a:ext cx="8637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3"/>
          <p:cNvSpPr txBox="1"/>
          <p:nvPr/>
        </p:nvSpPr>
        <p:spPr>
          <a:xfrm>
            <a:off x="27000" y="1187400"/>
            <a:ext cx="9090000" cy="3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tf.reshape(X,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Google Shape;393;p53"/>
          <p:cNvSpPr txBox="1"/>
          <p:nvPr>
            <p:ph type="title"/>
          </p:nvPr>
        </p:nvSpPr>
        <p:spPr>
          <a:xfrm>
            <a:off x="-8200" y="-18450"/>
            <a:ext cx="6617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Conv layer 1</a:t>
            </a:r>
            <a:endParaRPr/>
          </a:p>
        </p:txBody>
      </p:sp>
      <p:sp>
        <p:nvSpPr>
          <p:cNvPr id="394" name="Google Shape;394;p53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pic>
        <p:nvPicPr>
          <p:cNvPr id="395" name="Google Shape;39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/>
        </p:nvSpPr>
        <p:spPr>
          <a:xfrm>
            <a:off x="27000" y="7757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54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Conv layer 2</a:t>
            </a:r>
            <a:endParaRPr/>
          </a:p>
        </p:txBody>
      </p:sp>
      <p:sp>
        <p:nvSpPr>
          <p:cNvPr id="402" name="Google Shape;402;p54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03" name="Google Shape;403;p54"/>
          <p:cNvSpPr/>
          <p:nvPr/>
        </p:nvSpPr>
        <p:spPr>
          <a:xfrm>
            <a:off x="7495625" y="131100"/>
            <a:ext cx="9183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 txBox="1"/>
          <p:nvPr/>
        </p:nvSpPr>
        <p:spPr>
          <a:xfrm>
            <a:off x="27000" y="9281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FC 7x7x64 inputs -&gt; 10 outputs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tf.get_variable(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"W3"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55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Fully Connected (FC, Dense)</a:t>
            </a:r>
            <a:r>
              <a:rPr lang="en"/>
              <a:t> layer</a:t>
            </a:r>
            <a:endParaRPr/>
          </a:p>
        </p:txBody>
      </p:sp>
      <p:sp>
        <p:nvSpPr>
          <p:cNvPr id="411" name="Google Shape;411;p55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12" name="Google Shape;412;p55"/>
          <p:cNvSpPr/>
          <p:nvPr/>
        </p:nvSpPr>
        <p:spPr>
          <a:xfrm>
            <a:off x="8333825" y="1706600"/>
            <a:ext cx="719400" cy="108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527" y="14795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Training and Evaluation</a:t>
            </a:r>
            <a:endParaRPr/>
          </a:p>
        </p:txBody>
      </p:sp>
      <p:sp>
        <p:nvSpPr>
          <p:cNvPr id="419" name="Google Shape;419;p56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20" name="Google Shape;420;p56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26" name="Google Shape;426;p57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7" name="Google Shape;427;p57"/>
          <p:cNvSpPr txBox="1"/>
          <p:nvPr/>
        </p:nvSpPr>
        <p:spPr>
          <a:xfrm>
            <a:off x="6690725" y="1438200"/>
            <a:ext cx="2359800" cy="2731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0001 cost = 0.340291267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0002 cost = 0.090731326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0003 cost = 0.064477619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0004 cost = 0.050683064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...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0011 cost = 0.017758641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0012 cost = 0.014156652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0.012397016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0.010693789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0.009469977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0.9885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8" name="Google Shape;428;p57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Training and Evaluation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/>
          <p:nvPr>
            <p:ph type="title"/>
          </p:nvPr>
        </p:nvSpPr>
        <p:spPr>
          <a:xfrm>
            <a:off x="2745925" y="1718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Deep CNN</a:t>
            </a:r>
            <a:endParaRPr/>
          </a:p>
        </p:txBody>
      </p:sp>
      <p:sp>
        <p:nvSpPr>
          <p:cNvPr id="434" name="Google Shape;434;p58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35" name="Google Shape;43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9"/>
          <p:cNvSpPr txBox="1"/>
          <p:nvPr/>
        </p:nvSpPr>
        <p:spPr>
          <a:xfrm>
            <a:off x="4606875" y="-176700"/>
            <a:ext cx="4599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L3 ImgIn shape=(?, 7, 7, 64)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7, 7, 128)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4, 4, 128)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Reshape   -&gt;(?, 4 * 4 * 128) # Flatten them for FC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tf.nn.conv2d(L2, W3,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tf.nn.relu(L3)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tf.nn.max_pool(L3,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tf.nn.dropout(L3,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tf.reshape(L3,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'''Tensor("Conv2D_2:0", shape=(?, 7, 7,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Tensor("Relu_2:0", shape=(?, 7, 7,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Tensor("MaxPool_2:0", shape=(?, 4, 4,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Tensor("dropout_2/mul:0", shape=(?, 4, 4,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Tensor("Reshape_1:0", shape=(?, 2048),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1" name="Google Shape;441;p59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000"/>
              <a:t>Deep CNN</a:t>
            </a:r>
            <a:endParaRPr sz="3000"/>
          </a:p>
        </p:txBody>
      </p:sp>
      <p:sp>
        <p:nvSpPr>
          <p:cNvPr id="442" name="Google Shape;442;p59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443" name="Google Shape;443;p59"/>
          <p:cNvSpPr txBox="1"/>
          <p:nvPr/>
        </p:nvSpPr>
        <p:spPr>
          <a:xfrm>
            <a:off x="76200" y="103875"/>
            <a:ext cx="4503000" cy="4674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'''Tensor("Conv2D_1:0", shape=(?, 14, 14, 64),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Tensor("Relu_1:0", shape=(?, 14, 14, 64),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Tensor("MaxPool_1:0", shape=(?, 7, 7, 64),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Tensor("dropout_1/mul:0", shape=(?, 7, 7, 64), dtype=float32)'''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Basics</a:t>
            </a:r>
            <a:endParaRPr/>
          </a:p>
        </p:txBody>
      </p:sp>
      <p:sp>
        <p:nvSpPr>
          <p:cNvPr id="143" name="Google Shape;143;p3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44" name="Google Shape;144;p3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45" name="Google Shape;145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3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147" name="Google Shape;14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0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Deep CNN</a:t>
            </a:r>
            <a:endParaRPr/>
          </a:p>
        </p:txBody>
      </p:sp>
      <p:sp>
        <p:nvSpPr>
          <p:cNvPr id="449" name="Google Shape;449;p60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450" name="Google Shape;450;p60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Google Shape;451;p60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Google Shape;452;p60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  <a:endParaRPr b="1" sz="3500">
              <a:solidFill>
                <a:srgbClr val="783F04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6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</a:t>
            </a:r>
            <a:r>
              <a:rPr lang="en"/>
              <a:t>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Class, Layers, Ensemble</a:t>
            </a:r>
            <a:endParaRPr/>
          </a:p>
        </p:txBody>
      </p:sp>
      <p:sp>
        <p:nvSpPr>
          <p:cNvPr id="459" name="Google Shape;459;p6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60" name="Google Shape;460;p6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461" name="Google Shape;461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Google Shape;462;p61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463" name="Google Shape;463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2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469" name="Google Shape;46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574096" cy="2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 txBox="1"/>
          <p:nvPr>
            <p:ph type="title"/>
          </p:nvPr>
        </p:nvSpPr>
        <p:spPr>
          <a:xfrm>
            <a:off x="55761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484" name="Google Shape;484;p63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485" name="Google Shape;485;p63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63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63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  <a:endParaRPr b="1" sz="3500">
              <a:solidFill>
                <a:srgbClr val="783F04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4"/>
          <p:cNvSpPr txBox="1"/>
          <p:nvPr>
            <p:ph type="title"/>
          </p:nvPr>
        </p:nvSpPr>
        <p:spPr>
          <a:xfrm>
            <a:off x="5423700" y="-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Python Class</a:t>
            </a:r>
            <a:endParaRPr/>
          </a:p>
        </p:txBody>
      </p:sp>
      <p:sp>
        <p:nvSpPr>
          <p:cNvPr id="493" name="Google Shape;493;p64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https://github.com/hunkim/DeepLearningZeroToAll/blob/master/lab-11-3-mnist_cnn_class.py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94" name="Google Shape;494;p64"/>
          <p:cNvSpPr txBox="1"/>
          <p:nvPr/>
        </p:nvSpPr>
        <p:spPr>
          <a:xfrm>
            <a:off x="0" y="27675"/>
            <a:ext cx="4885200" cy="50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sess, name):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 = sess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 = name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._build_net()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_build_net(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 holders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 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get_accuracy(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y_test,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.accuracy,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x_data, y_data,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.sess.run([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.optimizer],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5" name="Google Shape;495;p64"/>
          <p:cNvSpPr txBox="1"/>
          <p:nvPr/>
        </p:nvSpPr>
        <p:spPr>
          <a:xfrm>
            <a:off x="4522250" y="699825"/>
            <a:ext cx="4587000" cy="312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m1 = Model(sess,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"m1"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0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 = m1.train(batch_xs, batch_ys)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-40176"/>
            <a:ext cx="7239848" cy="495507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5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tf.layers</a:t>
            </a:r>
            <a:endParaRPr/>
          </a:p>
        </p:txBody>
      </p:sp>
      <p:sp>
        <p:nvSpPr>
          <p:cNvPr id="502" name="Google Shape;502;p65"/>
          <p:cNvSpPr txBox="1"/>
          <p:nvPr/>
        </p:nvSpPr>
        <p:spPr>
          <a:xfrm>
            <a:off x="5783200" y="4770900"/>
            <a:ext cx="43257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https://www.tensorflow.org/api_docs/python/tf/layers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6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tf.layers</a:t>
            </a:r>
            <a:endParaRPr/>
          </a:p>
        </p:txBody>
      </p:sp>
      <p:sp>
        <p:nvSpPr>
          <p:cNvPr id="508" name="Google Shape;508;p66"/>
          <p:cNvSpPr txBox="1"/>
          <p:nvPr/>
        </p:nvSpPr>
        <p:spPr>
          <a:xfrm>
            <a:off x="3098450" y="4778275"/>
            <a:ext cx="6704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https://github.com/hunkim/DeepLearningZeroToAll/blob/master/lab-11-4-mnist_cnn_layers.py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/>
          </a:p>
        </p:txBody>
      </p:sp>
      <p:sp>
        <p:nvSpPr>
          <p:cNvPr id="509" name="Google Shape;509;p66"/>
          <p:cNvSpPr txBox="1"/>
          <p:nvPr/>
        </p:nvSpPr>
        <p:spPr>
          <a:xfrm>
            <a:off x="587625" y="347250"/>
            <a:ext cx="77016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66"/>
          <p:cNvSpPr txBox="1"/>
          <p:nvPr/>
        </p:nvSpPr>
        <p:spPr>
          <a:xfrm>
            <a:off x="262125" y="2502875"/>
            <a:ext cx="8495100" cy="2229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#1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conv1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=X_img,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pool1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dropout1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#2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 = tf.reshape(dropout3,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dense4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=flat,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dropout4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=dense4,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7"/>
          <p:cNvSpPr txBox="1"/>
          <p:nvPr>
            <p:ph type="title"/>
          </p:nvPr>
        </p:nvSpPr>
        <p:spPr>
          <a:xfrm>
            <a:off x="1812750" y="-37402"/>
            <a:ext cx="5518500" cy="801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 </a:t>
            </a:r>
            <a:endParaRPr/>
          </a:p>
        </p:txBody>
      </p:sp>
      <p:pic>
        <p:nvPicPr>
          <p:cNvPr id="516" name="Google Shape;5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054" y="782550"/>
            <a:ext cx="4769884" cy="40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7"/>
          <p:cNvSpPr txBox="1"/>
          <p:nvPr/>
        </p:nvSpPr>
        <p:spPr>
          <a:xfrm>
            <a:off x="4689300" y="4857650"/>
            <a:ext cx="45945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http://rasbt.github.io/mlxtend/user_guide/classifier/StackingClassifier/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/>
          <p:nvPr/>
        </p:nvSpPr>
        <p:spPr>
          <a:xfrm>
            <a:off x="3080650" y="35625"/>
            <a:ext cx="5777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models = []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num_models =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3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(num_models):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models.append(Model(sess,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"model"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(m)))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avg_cost_list = np.zeros(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total_batch =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=mnist.train.next_batch(batch_size)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each model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c, _ = m.train(batch_xs, batch_ys)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avg_cost_list[m_idx] += c / total_batch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%(epoch +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avg_cost_list)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3" name="Google Shape;523;p68"/>
          <p:cNvSpPr txBox="1"/>
          <p:nvPr/>
        </p:nvSpPr>
        <p:spPr>
          <a:xfrm>
            <a:off x="224400" y="2145775"/>
            <a:ext cx="2776200" cy="2234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Model: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rgbClr val="B200B2"/>
                </a:solidFill>
                <a:highlight>
                  <a:srgbClr val="FFFFFF"/>
                </a:highlight>
              </a:rPr>
              <a:t>__init__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, sess, name):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.sess = sess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 = name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._build_net()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_build_net(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tf.variable_scope(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.name):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...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524" name="Google Shape;524;p68"/>
          <p:cNvSpPr txBox="1"/>
          <p:nvPr>
            <p:ph type="title"/>
          </p:nvPr>
        </p:nvSpPr>
        <p:spPr>
          <a:xfrm>
            <a:off x="-224400" y="186325"/>
            <a:ext cx="3448800" cy="1576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 </a:t>
            </a:r>
            <a:endParaRPr/>
          </a:p>
        </p:txBody>
      </p:sp>
      <p:sp>
        <p:nvSpPr>
          <p:cNvPr id="525" name="Google Shape;525;p68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9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153" name="Google Shape;1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70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prediction 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1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prediction  </a:t>
            </a:r>
            <a:endParaRPr/>
          </a:p>
        </p:txBody>
      </p:sp>
      <p:graphicFrame>
        <p:nvGraphicFramePr>
          <p:cNvPr id="548" name="Google Shape;548;p71"/>
          <p:cNvGraphicFramePr/>
          <p:nvPr/>
        </p:nvGraphicFramePr>
        <p:xfrm>
          <a:off x="2546975" y="829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{F8072464-7829-4263-AF6A-646503F0F67D}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49" name="Google Shape;549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25" y="2357025"/>
            <a:ext cx="720750" cy="714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0" name="Google Shape;550;p71"/>
          <p:cNvGraphicFramePr/>
          <p:nvPr/>
        </p:nvGraphicFramePr>
        <p:xfrm>
          <a:off x="2546975" y="136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{F8072464-7829-4263-AF6A-646503F0F67D}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1" name="Google Shape;551;p71"/>
          <p:cNvCxnSpPr>
            <a:stCxn id="544" idx="3"/>
          </p:cNvCxnSpPr>
          <p:nvPr/>
        </p:nvCxnSpPr>
        <p:spPr>
          <a:xfrm>
            <a:off x="2027125" y="15941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52" name="Google Shape;552;p71"/>
          <p:cNvGraphicFramePr/>
          <p:nvPr/>
        </p:nvGraphicFramePr>
        <p:xfrm>
          <a:off x="2546975" y="2048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{F8072464-7829-4263-AF6A-646503F0F67D}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3" name="Google Shape;553;p71"/>
          <p:cNvCxnSpPr/>
          <p:nvPr/>
        </p:nvCxnSpPr>
        <p:spPr>
          <a:xfrm>
            <a:off x="2027125" y="2279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54" name="Google Shape;554;p71"/>
          <p:cNvGraphicFramePr/>
          <p:nvPr/>
        </p:nvGraphicFramePr>
        <p:xfrm>
          <a:off x="2546975" y="3572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{F8072464-7829-4263-AF6A-646503F0F67D}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5" name="Google Shape;555;p71"/>
          <p:cNvCxnSpPr/>
          <p:nvPr/>
        </p:nvCxnSpPr>
        <p:spPr>
          <a:xfrm>
            <a:off x="2027125" y="3803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71"/>
          <p:cNvSpPr txBox="1"/>
          <p:nvPr/>
        </p:nvSpPr>
        <p:spPr>
          <a:xfrm>
            <a:off x="1617550" y="2509225"/>
            <a:ext cx="1098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.</a:t>
            </a:r>
            <a:endParaRPr sz="2000"/>
          </a:p>
        </p:txBody>
      </p:sp>
      <p:graphicFrame>
        <p:nvGraphicFramePr>
          <p:cNvPr id="557" name="Google Shape;557;p71"/>
          <p:cNvGraphicFramePr/>
          <p:nvPr/>
        </p:nvGraphicFramePr>
        <p:xfrm>
          <a:off x="2546975" y="425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{F8072464-7829-4263-AF6A-646503F0F67D}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0.12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0.52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0.14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7F6000"/>
                          </a:solidFill>
                        </a:rPr>
                        <a:t>1.9</a:t>
                      </a:r>
                      <a:endParaRPr b="1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8" name="Google Shape;558;p71"/>
          <p:cNvSpPr txBox="1"/>
          <p:nvPr/>
        </p:nvSpPr>
        <p:spPr>
          <a:xfrm>
            <a:off x="1793300" y="4245750"/>
            <a:ext cx="5113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</a:t>
            </a:r>
            <a:endParaRPr/>
          </a:p>
        </p:txBody>
      </p:sp>
      <p:sp>
        <p:nvSpPr>
          <p:cNvPr id="559" name="Google Shape;559;p71"/>
          <p:cNvSpPr txBox="1"/>
          <p:nvPr/>
        </p:nvSpPr>
        <p:spPr>
          <a:xfrm>
            <a:off x="1617550" y="4438825"/>
            <a:ext cx="915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1"/>
          <p:cNvSpPr txBox="1"/>
          <p:nvPr/>
        </p:nvSpPr>
        <p:spPr>
          <a:xfrm>
            <a:off x="4586050" y="4733700"/>
            <a:ext cx="9153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argmax</a:t>
            </a:r>
            <a:endParaRPr/>
          </a:p>
        </p:txBody>
      </p:sp>
      <p:cxnSp>
        <p:nvCxnSpPr>
          <p:cNvPr id="561" name="Google Shape;561;p71"/>
          <p:cNvCxnSpPr/>
          <p:nvPr/>
        </p:nvCxnSpPr>
        <p:spPr>
          <a:xfrm rot="10800000">
            <a:off x="4568350" y="4713900"/>
            <a:ext cx="177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2"/>
          <p:cNvSpPr txBox="1"/>
          <p:nvPr/>
        </p:nvSpPr>
        <p:spPr>
          <a:xfrm>
            <a:off x="89000" y="80150"/>
            <a:ext cx="7781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(mnist.test.labels)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predictions = np.zeros(test_size *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).reshape(test_size,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(m_idx,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m.get_accuracy(mnist.test.images, mnist.test.labels))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 = m.predict(mnist.test.images)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predictions += p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ensemble_correct_prediction = tf.equal(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tf.argmax(predictions,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tf.argmax(mnist.test.labels,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ensemble_accuracy = tf.reduce_mean(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tf.cast(ensemble_correct_prediction, tf.float32))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'Ensemble 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sess.run(ensemble_accuracy))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7" name="Google Shape;567;p72"/>
          <p:cNvSpPr txBox="1"/>
          <p:nvPr>
            <p:ph type="title"/>
          </p:nvPr>
        </p:nvSpPr>
        <p:spPr>
          <a:xfrm>
            <a:off x="5340350" y="43875"/>
            <a:ext cx="3448800" cy="1576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 </a:t>
            </a:r>
            <a:endParaRPr/>
          </a:p>
        </p:txBody>
      </p:sp>
      <p:sp>
        <p:nvSpPr>
          <p:cNvPr id="568" name="Google Shape;568;p72"/>
          <p:cNvSpPr txBox="1"/>
          <p:nvPr/>
        </p:nvSpPr>
        <p:spPr>
          <a:xfrm>
            <a:off x="6593450" y="2514750"/>
            <a:ext cx="2418000" cy="223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895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'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 Accuracy: 0.9933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1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0.9946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 Accuracy: 0.9934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3 Accuracy: 0.9935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4 Accuracy: 0.9935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5 Accuracy: 0.9949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6 Accuracy: 0.9941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2895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Ensemble accuracy: 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0.995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b="1" sz="17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9" name="Google Shape;569;p72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75" name="Google Shape;575;p73"/>
          <p:cNvSpPr txBox="1"/>
          <p:nvPr>
            <p:ph idx="1" type="body"/>
          </p:nvPr>
        </p:nvSpPr>
        <p:spPr>
          <a:xfrm>
            <a:off x="1239101" y="1460000"/>
            <a:ext cx="77244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&amp; Wide?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CIFAR 10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ImageNet</a:t>
            </a:r>
            <a:endParaRPr sz="2200"/>
          </a:p>
        </p:txBody>
      </p:sp>
      <p:pic>
        <p:nvPicPr>
          <p:cNvPr id="576" name="Google Shape;57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800" y="2143550"/>
            <a:ext cx="3591126" cy="25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4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/>
          </a:p>
        </p:txBody>
      </p:sp>
      <p:sp>
        <p:nvSpPr>
          <p:cNvPr id="582" name="Google Shape;582;p74"/>
          <p:cNvSpPr txBox="1"/>
          <p:nvPr>
            <p:ph idx="1" type="body"/>
          </p:nvPr>
        </p:nvSpPr>
        <p:spPr>
          <a:xfrm>
            <a:off x="1812726" y="319794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&lt;hunkim+ml@gmail.com&gt;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http://hunkim.github.io/ml/</a:t>
            </a:r>
            <a:endParaRPr/>
          </a:p>
        </p:txBody>
      </p:sp>
      <p:pic>
        <p:nvPicPr>
          <p:cNvPr id="583" name="Google Shape;583;p74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170" name="Google Shape;17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5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13" y="1147995"/>
            <a:ext cx="8244967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for CT images</a:t>
            </a:r>
            <a:endParaRPr/>
          </a:p>
        </p:txBody>
      </p:sp>
      <p:sp>
        <p:nvSpPr>
          <p:cNvPr id="178" name="Google Shape;178;p36"/>
          <p:cNvSpPr txBox="1"/>
          <p:nvPr/>
        </p:nvSpPr>
        <p:spPr>
          <a:xfrm>
            <a:off x="110725" y="4469100"/>
            <a:ext cx="8887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Asan Medical Center &amp; Microsoft Medical Bigdata Contest Winner by GeunYoung Lee and Alex Kim </a:t>
            </a:r>
            <a:endParaRPr sz="1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https://www.slideshare.net/GYLee3/ss-72966495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 and max pooling </a:t>
            </a:r>
            <a:endParaRPr/>
          </a:p>
        </p:txBody>
      </p:sp>
      <p:pic>
        <p:nvPicPr>
          <p:cNvPr id="184" name="Google Shape;1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6500" cy="3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6500" cy="4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2276" y="1683750"/>
            <a:ext cx="5350799" cy="245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convolution layer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Stride: 1x1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2" name="Google Shape;1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4654552" cy="341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427" y="1465920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/>
        </p:nvSpPr>
        <p:spPr>
          <a:xfrm>
            <a:off x="3045025" y="1625275"/>
            <a:ext cx="1345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3x3x1</a:t>
            </a:r>
            <a:endParaRPr sz="2000"/>
          </a:p>
        </p:txBody>
      </p:sp>
      <p:sp>
        <p:nvSpPr>
          <p:cNvPr id="195" name="Google Shape;195;p38"/>
          <p:cNvSpPr txBox="1"/>
          <p:nvPr/>
        </p:nvSpPr>
        <p:spPr>
          <a:xfrm>
            <a:off x="2864575" y="1982125"/>
            <a:ext cx="1858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</a:t>
            </a:r>
            <a:r>
              <a:rPr lang="en" sz="2000"/>
              <a:t>x2x1 filter</a:t>
            </a:r>
            <a:endParaRPr sz="2000"/>
          </a:p>
        </p:txBody>
      </p:sp>
      <p:pic>
        <p:nvPicPr>
          <p:cNvPr id="196" name="Google Shape;19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8500" y="1574570"/>
            <a:ext cx="1858800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8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304800"/>
            <a:ext cx="8300749" cy="44806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9"/>
          <p:cNvSpPr txBox="1"/>
          <p:nvPr>
            <p:ph type="title"/>
          </p:nvPr>
        </p:nvSpPr>
        <p:spPr>
          <a:xfrm>
            <a:off x="5671058" y="2781800"/>
            <a:ext cx="3227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image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